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1038" r:id="rId3"/>
    <p:sldId id="1011" r:id="rId4"/>
    <p:sldId id="925" r:id="rId5"/>
    <p:sldId id="1013" r:id="rId6"/>
    <p:sldId id="926" r:id="rId7"/>
    <p:sldId id="1014" r:id="rId8"/>
    <p:sldId id="986" r:id="rId9"/>
    <p:sldId id="1037" r:id="rId10"/>
    <p:sldId id="1020" r:id="rId11"/>
    <p:sldId id="1019" r:id="rId12"/>
    <p:sldId id="1018" r:id="rId13"/>
    <p:sldId id="1017" r:id="rId14"/>
    <p:sldId id="1036" r:id="rId15"/>
    <p:sldId id="1005" r:id="rId16"/>
    <p:sldId id="1032" r:id="rId17"/>
    <p:sldId id="1034" r:id="rId18"/>
    <p:sldId id="1008" r:id="rId19"/>
    <p:sldId id="1033" r:id="rId20"/>
    <p:sldId id="1006" r:id="rId21"/>
    <p:sldId id="1035" r:id="rId22"/>
    <p:sldId id="1026" r:id="rId23"/>
    <p:sldId id="1022" r:id="rId24"/>
    <p:sldId id="1027" r:id="rId25"/>
    <p:sldId id="1021" r:id="rId26"/>
    <p:sldId id="1023" r:id="rId27"/>
    <p:sldId id="1024" r:id="rId28"/>
    <p:sldId id="1030" r:id="rId29"/>
    <p:sldId id="1031" r:id="rId30"/>
    <p:sldId id="1025" r:id="rId31"/>
    <p:sldId id="1029" r:id="rId32"/>
    <p:sldId id="1039" r:id="rId33"/>
    <p:sldId id="994" r:id="rId34"/>
    <p:sldId id="1004" r:id="rId35"/>
    <p:sldId id="1040" r:id="rId36"/>
    <p:sldId id="1007" r:id="rId37"/>
    <p:sldId id="1041" r:id="rId38"/>
    <p:sldId id="995" r:id="rId39"/>
    <p:sldId id="996" r:id="rId40"/>
    <p:sldId id="997" r:id="rId41"/>
    <p:sldId id="998" r:id="rId42"/>
    <p:sldId id="999" r:id="rId43"/>
    <p:sldId id="1000" r:id="rId44"/>
    <p:sldId id="1002" r:id="rId45"/>
    <p:sldId id="1001" r:id="rId46"/>
    <p:sldId id="1042" r:id="rId47"/>
    <p:sldId id="1043" r:id="rId48"/>
    <p:sldId id="930" r:id="rId49"/>
    <p:sldId id="258" r:id="rId50"/>
    <p:sldId id="259" r:id="rId51"/>
    <p:sldId id="962" r:id="rId52"/>
    <p:sldId id="275" r:id="rId53"/>
    <p:sldId id="276" r:id="rId54"/>
    <p:sldId id="277" r:id="rId55"/>
    <p:sldId id="291" r:id="rId56"/>
    <p:sldId id="941" r:id="rId57"/>
    <p:sldId id="947" r:id="rId58"/>
    <p:sldId id="965" r:id="rId59"/>
    <p:sldId id="1044" r:id="rId60"/>
    <p:sldId id="967" r:id="rId61"/>
    <p:sldId id="968" r:id="rId62"/>
    <p:sldId id="1045" r:id="rId63"/>
    <p:sldId id="927" r:id="rId64"/>
    <p:sldId id="987" r:id="rId65"/>
    <p:sldId id="1046" r:id="rId66"/>
    <p:sldId id="975" r:id="rId67"/>
    <p:sldId id="976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ustomXml" Target="../customXml/item2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75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47042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120934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2185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540964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463952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6728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779096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868099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100396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074325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03310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45684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04740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224334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202152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6517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35530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04557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978262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69113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000861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194291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59739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690593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303924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841199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634926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197410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583233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821616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933217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30274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7481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823542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254584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056633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0106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31699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726919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504929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312144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6496869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1043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531392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9181279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53127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515235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5699354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8227970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7169740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146263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2097439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3" y="1656196"/>
            <a:ext cx="11137644" cy="4511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0958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050F-D7A6-4237-961A-FB2E14582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8D031-D547-4535-92F9-75C8AD5D8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2E550-A8B0-46B4-8E03-FDDF53B99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72414"/>
            <a:ext cx="11148227" cy="673321"/>
          </a:xfrm>
        </p:spPr>
        <p:txBody>
          <a:bodyPr/>
          <a:lstStyle/>
          <a:p>
            <a:r>
              <a:rPr lang="en-US" dirty="0"/>
              <a:t>Stemmer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22DD24-47FD-4E72-B467-09005159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10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7E6F16-30CC-4F66-96BB-731032BA976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09271" y="1143545"/>
            <a:ext cx="11137900" cy="2212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AD04F-6E79-452C-8000-30772F6E9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37" y="3858519"/>
            <a:ext cx="4992247" cy="21162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5003B2-FE1B-4ED2-99F9-87A3A6A6E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6759" y="3638544"/>
            <a:ext cx="6080412" cy="23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8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C195E-E1E6-45DD-99D4-0FF34A2E7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51294"/>
            <a:ext cx="11148227" cy="439268"/>
          </a:xfrm>
        </p:spPr>
        <p:txBody>
          <a:bodyPr>
            <a:normAutofit fontScale="90000"/>
          </a:bodyPr>
          <a:lstStyle/>
          <a:p>
            <a:r>
              <a:rPr lang="en-US" dirty="0"/>
              <a:t>Other stemmers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23C431-5B57-435A-8540-7D7A54B5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C28BDB-F944-4378-B7ED-0ED3705F8B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118" y="858589"/>
            <a:ext cx="11137644" cy="451124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726A7B-ECE0-4364-9CA2-D77C17D03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8" y="1019811"/>
            <a:ext cx="7453653" cy="248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6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F6082-F4B2-4414-8C42-CE81F846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49177"/>
            <a:ext cx="11148227" cy="541385"/>
          </a:xfrm>
        </p:spPr>
        <p:txBody>
          <a:bodyPr>
            <a:normAutofit fontScale="90000"/>
          </a:bodyPr>
          <a:lstStyle/>
          <a:p>
            <a:r>
              <a:rPr lang="en-US" dirty="0"/>
              <a:t>Lemmatization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B7AB0E-4454-4741-B654-5DF643902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A18E1A-7FFB-4D5B-8A45-44B6C2455E7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998" y="751543"/>
            <a:ext cx="11137644" cy="451124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24EFB-B0D0-4538-9078-90D73CE1C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6286"/>
            <a:ext cx="12192000" cy="576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1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A7125-D000-41CD-94F1-C92DF1467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31081"/>
            <a:ext cx="11148227" cy="559995"/>
          </a:xfrm>
        </p:spPr>
        <p:txBody>
          <a:bodyPr>
            <a:normAutofit fontScale="90000"/>
          </a:bodyPr>
          <a:lstStyle/>
          <a:p>
            <a:r>
              <a:rPr lang="en-US" dirty="0"/>
              <a:t>Lemmatization vs Stemming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DFE069-F15C-4DAC-A3EF-1135854A5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13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F9E1B-E8B1-4586-B24B-8EC663686F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8E759-F4C8-4FF6-B7C0-91512BD00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4811"/>
            <a:ext cx="12192000" cy="26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65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A5E6-A304-47EF-B8CA-4FA58F24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similarity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9751D-FE88-4908-87E8-F97F51C78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0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39C90-A25A-46B6-A4F4-891F2163E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49177"/>
            <a:ext cx="11148227" cy="541385"/>
          </a:xfrm>
        </p:spPr>
        <p:txBody>
          <a:bodyPr>
            <a:normAutofit fontScale="90000"/>
          </a:bodyPr>
          <a:lstStyle/>
          <a:p>
            <a:r>
              <a:rPr lang="en-US" dirty="0"/>
              <a:t>Distance measurement in text mining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BC3592-7524-44B5-8F64-1CA22D45C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15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A254B-7BC0-492D-9388-A96E8ECFC9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394" y="728753"/>
            <a:ext cx="11137644" cy="4511243"/>
          </a:xfrm>
        </p:spPr>
        <p:txBody>
          <a:bodyPr/>
          <a:lstStyle/>
          <a:p>
            <a:r>
              <a:rPr lang="en-US" dirty="0"/>
              <a:t>Edit distance based</a:t>
            </a:r>
          </a:p>
          <a:p>
            <a:pPr lvl="1"/>
            <a:r>
              <a:rPr lang="en-US" dirty="0"/>
              <a:t>Hamming, </a:t>
            </a:r>
            <a:r>
              <a:rPr lang="en-US" dirty="0" err="1"/>
              <a:t>Levenshtein</a:t>
            </a:r>
            <a:r>
              <a:rPr lang="en-US" dirty="0"/>
              <a:t>, </a:t>
            </a:r>
            <a:r>
              <a:rPr lang="en-US" dirty="0" err="1"/>
              <a:t>Jaro</a:t>
            </a:r>
            <a:r>
              <a:rPr lang="en-US" dirty="0"/>
              <a:t>-Winkler</a:t>
            </a:r>
          </a:p>
          <a:p>
            <a:r>
              <a:rPr lang="en-US" dirty="0"/>
              <a:t>Token based</a:t>
            </a:r>
          </a:p>
          <a:p>
            <a:pPr lvl="1"/>
            <a:r>
              <a:rPr lang="en-US" dirty="0"/>
              <a:t>Jaccard index, Sorensen dice</a:t>
            </a:r>
          </a:p>
          <a:p>
            <a:r>
              <a:rPr lang="en-US" dirty="0"/>
              <a:t>Sequence based algorithm</a:t>
            </a:r>
          </a:p>
          <a:p>
            <a:pPr lvl="1"/>
            <a:r>
              <a:rPr lang="en-US" dirty="0"/>
              <a:t>Ratcliff-</a:t>
            </a:r>
            <a:r>
              <a:rPr lang="en-US" dirty="0" err="1"/>
              <a:t>Obershelp</a:t>
            </a:r>
            <a:r>
              <a:rPr lang="en-US" dirty="0"/>
              <a:t> similarity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01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A475E-25BA-4CE0-BFFB-8C814DCFB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300453"/>
            <a:ext cx="11148227" cy="421251"/>
          </a:xfrm>
        </p:spPr>
        <p:txBody>
          <a:bodyPr>
            <a:normAutofit fontScale="90000"/>
          </a:bodyPr>
          <a:lstStyle/>
          <a:p>
            <a:r>
              <a:rPr lang="en-US" dirty="0"/>
              <a:t>Edit distance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2CB115-FBA1-4CD0-A8E9-EF46B0E68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16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CCCEF8-F1ED-4245-83AC-E3DA5A233F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29893" y="1172634"/>
            <a:ext cx="8488920" cy="451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B150-5B02-4435-A3EB-0D9BB66C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12" y="204996"/>
            <a:ext cx="11148227" cy="485565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F78AC-46F5-4207-96E6-B54A303F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65DA47-71BB-4155-B347-FA3C0B0D6DF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A3A427-69F9-43E8-A9E8-630833FA8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68" y="690561"/>
            <a:ext cx="8739499" cy="578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52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364CA-9785-4568-B758-C865D04B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8" y="136113"/>
            <a:ext cx="11148227" cy="342452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A3D855-818D-4C91-A8AA-BA9F03EAD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FD76A-0D96-46E4-B200-D9F8DA0882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01659" y="630699"/>
            <a:ext cx="11137644" cy="5693189"/>
          </a:xfrm>
        </p:spPr>
        <p:txBody>
          <a:bodyPr/>
          <a:lstStyle/>
          <a:p>
            <a:r>
              <a:rPr lang="en-US" dirty="0"/>
              <a:t>Jaccard index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Sorensen-Dice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Jaro</a:t>
            </a:r>
            <a:r>
              <a:rPr lang="en-US" dirty="0"/>
              <a:t>  </a:t>
            </a:r>
          </a:p>
          <a:p>
            <a:pPr lvl="1"/>
            <a:r>
              <a:rPr lang="en-US" dirty="0"/>
              <a:t>C = no of common characters within half the length, t = no of transposition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Winkler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E8DD80-FAFD-42FF-8FC8-176C3E8A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9" y="994399"/>
            <a:ext cx="4013200" cy="81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E08909-5562-44E7-8251-7EE2E500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68" y="2090159"/>
            <a:ext cx="21844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D416FE-8C9C-4730-806F-230FD1217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14" y="3978404"/>
            <a:ext cx="4077708" cy="7324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BA7D74-71E3-41E9-A94B-CA3BE4D2F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679" y="5287501"/>
            <a:ext cx="3873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50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D1C47-D8C0-4025-8904-A64B4082D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51294"/>
            <a:ext cx="11148227" cy="591892"/>
          </a:xfrm>
        </p:spPr>
        <p:txBody>
          <a:bodyPr>
            <a:normAutofit fontScale="90000"/>
          </a:bodyPr>
          <a:lstStyle/>
          <a:p>
            <a:r>
              <a:rPr lang="en-US" dirty="0"/>
              <a:t>Exercises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0EC17-94F8-445E-B828-B1ED9D4B2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19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ACFF89-0DE8-4289-BBCF-AA812A65610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6079" y="1067614"/>
            <a:ext cx="11137900" cy="17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21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03008-AC74-450B-A66D-19FE23CD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6080D4-5E99-4851-B6B4-6AF6CE5B24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22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6A1CF-A2A8-4858-A15A-69E6501A3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11076"/>
            <a:ext cx="11148227" cy="47948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Levenshtein</a:t>
            </a:r>
            <a:r>
              <a:rPr lang="en-US" dirty="0"/>
              <a:t> distance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F6CD2B-F76B-4FC2-8D09-5B8A173A9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20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21C9DA-80C2-4A97-AFCB-D2863622CDE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1945" y="774631"/>
            <a:ext cx="11137644" cy="5583440"/>
          </a:xfrm>
        </p:spPr>
        <p:txBody>
          <a:bodyPr/>
          <a:lstStyle/>
          <a:p>
            <a:r>
              <a:rPr lang="en-US" dirty="0"/>
              <a:t>It is the minimum number of single character edits (insertions, deletions or </a:t>
            </a:r>
            <a:r>
              <a:rPr lang="en-US" dirty="0" err="1"/>
              <a:t>substitions</a:t>
            </a:r>
            <a:r>
              <a:rPr lang="en-US" dirty="0"/>
              <a:t>) required to change one word to another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Consider the </a:t>
            </a:r>
            <a:r>
              <a:rPr lang="en-US" dirty="0" err="1"/>
              <a:t>levenshtein</a:t>
            </a:r>
            <a:r>
              <a:rPr lang="en-US" dirty="0"/>
              <a:t> distance between the string kitten and sitting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E21B2-E348-4A34-B50B-C03B65145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03" y="1572127"/>
            <a:ext cx="8569652" cy="1991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051DF0-E1BF-4FE5-AEE6-CD8D9471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947" y="4445070"/>
            <a:ext cx="54737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75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EF1C5-7CFE-4AE1-A5D0-3F0AD21A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77588-8BDF-43F4-B320-F32A18952E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4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0896E-9C60-4AC0-80D3-C6D99497A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Discourse 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A793F0-7A62-4C3F-87E9-1BC36E1D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885147-3E64-4866-900F-214323C7B1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394" y="1059635"/>
            <a:ext cx="11137644" cy="4511243"/>
          </a:xfrm>
        </p:spPr>
        <p:txBody>
          <a:bodyPr/>
          <a:lstStyle/>
          <a:p>
            <a:r>
              <a:rPr lang="en-US" dirty="0"/>
              <a:t>Discourse analysis investigates how text are organized and realize their underlying structure</a:t>
            </a:r>
          </a:p>
          <a:p>
            <a:r>
              <a:rPr lang="en-US" dirty="0"/>
              <a:t>The structure which spans a few sentences is called a discourse segment</a:t>
            </a:r>
          </a:p>
          <a:p>
            <a:r>
              <a:rPr lang="en-US" dirty="0"/>
              <a:t>Some popular approaches are</a:t>
            </a:r>
          </a:p>
          <a:p>
            <a:pPr lvl="1"/>
            <a:r>
              <a:rPr lang="en-US" dirty="0" err="1"/>
              <a:t>TextTiling</a:t>
            </a:r>
            <a:endParaRPr lang="en-US" dirty="0"/>
          </a:p>
          <a:p>
            <a:pPr lvl="1"/>
            <a:r>
              <a:rPr lang="en-US" dirty="0"/>
              <a:t>Term repetition</a:t>
            </a:r>
          </a:p>
          <a:p>
            <a:pPr lvl="1"/>
            <a:r>
              <a:rPr lang="en-US" dirty="0"/>
              <a:t>Metrics of cohesion</a:t>
            </a:r>
          </a:p>
          <a:p>
            <a:pPr lvl="1"/>
            <a:r>
              <a:rPr lang="en-US" dirty="0"/>
              <a:t>Scoring</a:t>
            </a:r>
          </a:p>
          <a:p>
            <a:r>
              <a:rPr lang="en-US" dirty="0"/>
              <a:t>Why it is difficult</a:t>
            </a:r>
          </a:p>
          <a:p>
            <a:pPr lvl="1"/>
            <a:r>
              <a:rPr lang="en-US" dirty="0"/>
              <a:t>Not all paragraph boundaries reflect topic shifts</a:t>
            </a:r>
          </a:p>
          <a:p>
            <a:pPr lvl="1"/>
            <a:r>
              <a:rPr lang="en-US" dirty="0"/>
              <a:t>Paragraph conventions genre dependent</a:t>
            </a:r>
          </a:p>
          <a:p>
            <a:pPr lvl="1"/>
            <a:r>
              <a:rPr lang="en-US" dirty="0"/>
              <a:t>Sections often too large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83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0D470-DBDD-457C-BED9-7868A1F1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63" y="251293"/>
            <a:ext cx="11148227" cy="740019"/>
          </a:xfrm>
        </p:spPr>
        <p:txBody>
          <a:bodyPr/>
          <a:lstStyle/>
          <a:p>
            <a:r>
              <a:rPr lang="en-US" dirty="0"/>
              <a:t>Why segmenting a text into multi paragraph unit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5A35F0-FFB7-4B8D-A0CE-2754B60A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23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E5569-BA0C-4F21-9C90-CD4157574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446" y="1097871"/>
            <a:ext cx="7750559" cy="41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641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0E4E-B392-4A19-8A80-CA5611EDD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8" y="149177"/>
            <a:ext cx="11148227" cy="541385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F35498-A4F8-43A0-941E-873E50D6D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54E7E-8941-4EB2-B367-40429A9EA5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5475" y="751543"/>
            <a:ext cx="11137644" cy="4511243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Applications</a:t>
            </a:r>
          </a:p>
          <a:p>
            <a:pPr lvl="1"/>
            <a:r>
              <a:rPr lang="en-US" dirty="0"/>
              <a:t>Text summarization</a:t>
            </a:r>
          </a:p>
          <a:p>
            <a:pPr lvl="1"/>
            <a:r>
              <a:rPr lang="en-US" dirty="0"/>
              <a:t>Information retrieval</a:t>
            </a:r>
          </a:p>
          <a:p>
            <a:pPr lvl="1"/>
            <a:r>
              <a:rPr lang="en-US" dirty="0"/>
              <a:t>Hypertext display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1ED7F1-9F78-43A4-8856-9499002EE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69" y="1294812"/>
            <a:ext cx="4611444" cy="23236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A1229C-002D-44FC-814F-FB09CBE7E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294" y="1175957"/>
            <a:ext cx="4485532" cy="22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03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0A077-B94B-4565-9F7A-212A09F3A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TextTiling</a:t>
            </a:r>
            <a:r>
              <a:rPr lang="en-US" dirty="0"/>
              <a:t> algorithm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5C89C2-13C7-4E36-BC0F-B4AD2610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25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F7362-0179-4E4A-AB87-FEFA1605BB3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17C0D1-B1A2-4E0F-9531-3F50E5888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98" y="925486"/>
            <a:ext cx="10482841" cy="500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99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2B8A0-5733-4C51-8F00-B8C051556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85504"/>
            <a:ext cx="11148227" cy="651149"/>
          </a:xfrm>
        </p:spPr>
        <p:txBody>
          <a:bodyPr/>
          <a:lstStyle/>
          <a:p>
            <a:r>
              <a:rPr lang="en-US" dirty="0"/>
              <a:t>What is the hypothesis behind </a:t>
            </a:r>
            <a:r>
              <a:rPr lang="en-US" dirty="0" err="1"/>
              <a:t>texttiling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1468E-5464-4273-AC1D-7728D338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26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4FCCA8-5BF5-4974-948B-9DA6F23A54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5365" y="1086476"/>
            <a:ext cx="11137644" cy="451124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AA65A-30D1-4CB3-B51E-6CFCD655C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365" y="836654"/>
            <a:ext cx="8487959" cy="4290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052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5694-1EA4-45F2-A737-982275094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51294"/>
            <a:ext cx="11148227" cy="694441"/>
          </a:xfrm>
        </p:spPr>
        <p:txBody>
          <a:bodyPr/>
          <a:lstStyle/>
          <a:p>
            <a:r>
              <a:rPr lang="en-US" dirty="0"/>
              <a:t>Detection of topic shifts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94FD1C-BB99-4E62-97DD-A03B75650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6139E5-3FAA-49B9-A9A3-8F8535CD2C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118" y="945735"/>
            <a:ext cx="11137644" cy="451124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7F3AE-D919-4220-ACE7-E86BE7EC1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84" y="788409"/>
            <a:ext cx="8367875" cy="526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50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65E6-476E-4C3B-A781-AA3503BD6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79" y="168803"/>
            <a:ext cx="11148227" cy="521757"/>
          </a:xfrm>
        </p:spPr>
        <p:txBody>
          <a:bodyPr>
            <a:normAutofit fontScale="90000"/>
          </a:bodyPr>
          <a:lstStyle/>
          <a:p>
            <a:r>
              <a:rPr lang="en-US" dirty="0"/>
              <a:t>Computing lexical scores at gaps between sentences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74C3FF-7E13-4581-AC69-315D044B8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FD0352-38FC-44BF-8B56-0987B1A680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3" y="690561"/>
            <a:ext cx="11137644" cy="5476879"/>
          </a:xfrm>
        </p:spPr>
        <p:txBody>
          <a:bodyPr/>
          <a:lstStyle/>
          <a:p>
            <a:r>
              <a:rPr lang="en-US" dirty="0"/>
              <a:t>A Blocks – dot product of vector of word count between left and right block</a:t>
            </a:r>
          </a:p>
          <a:p>
            <a:r>
              <a:rPr lang="en-US" dirty="0"/>
              <a:t>B vocabulary introduction – number of words that occur for the first time within the interval centered at the sentence gap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3D0EE-4087-4929-AF92-614AE8A91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19" y="1636431"/>
            <a:ext cx="10909300" cy="471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98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46C8A-04E4-4C95-8116-6FD6B806A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91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6CA1ED-E85D-4813-B257-0FADAB2C4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29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ED9A9-7E85-4F47-80FE-A3C9FC50219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7238" y="705965"/>
            <a:ext cx="11137644" cy="4511243"/>
          </a:xfrm>
        </p:spPr>
        <p:txBody>
          <a:bodyPr/>
          <a:lstStyle/>
          <a:p>
            <a:r>
              <a:rPr lang="en-US" dirty="0"/>
              <a:t>Chains – the number of active chains or terms that repeat within threshold and span the sentence gap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5A8FEC-ABC0-4C32-985B-8D178D9A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59" y="1392906"/>
            <a:ext cx="53975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24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0E5D9-5B5A-4D85-85F3-168B8DFCF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preprocessing pipeline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41476A-05A8-4A96-92BD-D91E3876D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5FEF84-6BA9-430C-803B-5CFC4A7A3B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69884" y="1298509"/>
            <a:ext cx="7340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075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7416D-803C-4B7D-9827-86A55D0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8" y="170297"/>
            <a:ext cx="11148227" cy="520265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639328-18E6-4271-BBE7-A0DB480F8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30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AE229-CC1B-4B6F-B3E5-F992BD4ECB1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210" y="847195"/>
            <a:ext cx="11137644" cy="451124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CD1AC-E1BE-42A5-9C67-63CF96874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10" y="430428"/>
            <a:ext cx="8634633" cy="50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19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F324-556F-44A9-BD1F-9FA236172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73" y="220211"/>
            <a:ext cx="11148227" cy="104351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2A4057-D2A3-4812-9D74-014410B7D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84A11-0310-406F-A1F3-BE1CC297B0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B00C9-DE8D-40ED-AAB0-00BE2C56C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39" y="1294811"/>
            <a:ext cx="4495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88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60542-90D3-4048-B912-2F61CFFD4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4621F-43F5-489F-B925-BDE58625D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267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E8B0C-F26F-4F19-9DFA-87F158D66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49625"/>
            <a:ext cx="11148227" cy="440937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– Topic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6F1A14-E6D1-4045-80EB-E3B79900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33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FF9D5-413D-449E-8150-C038913DDE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393" y="938349"/>
            <a:ext cx="11137644" cy="5089284"/>
          </a:xfrm>
        </p:spPr>
        <p:txBody>
          <a:bodyPr/>
          <a:lstStyle/>
          <a:p>
            <a:r>
              <a:rPr lang="en-US" dirty="0"/>
              <a:t>It is a type of statistical modeling for discovering the abstract “topics” that occur in a collection of documents</a:t>
            </a:r>
          </a:p>
          <a:p>
            <a:r>
              <a:rPr lang="en-US" dirty="0"/>
              <a:t>LDA/LSI can be used to classify text in a document for particular topic</a:t>
            </a:r>
          </a:p>
          <a:p>
            <a:r>
              <a:rPr lang="en-US" dirty="0"/>
              <a:t>LDA builds a topic per document model and word per topic model, modelled as Dirichlet distribution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15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AC9A7-DE6D-46F1-B0E8-349DC1BAC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68803"/>
            <a:ext cx="11148227" cy="400917"/>
          </a:xfrm>
        </p:spPr>
        <p:txBody>
          <a:bodyPr>
            <a:normAutofit fontScale="90000"/>
          </a:bodyPr>
          <a:lstStyle/>
          <a:p>
            <a:r>
              <a:rPr lang="en-US" dirty="0"/>
              <a:t>LDA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E36BCF-CFB5-4575-8F9E-14778864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B2C865-965E-4C83-9F46-23170C5527B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3971" y="699067"/>
            <a:ext cx="11137644" cy="4511243"/>
          </a:xfrm>
        </p:spPr>
        <p:txBody>
          <a:bodyPr/>
          <a:lstStyle/>
          <a:p>
            <a:r>
              <a:rPr lang="en-US" dirty="0"/>
              <a:t>It is a generative probabilistic model </a:t>
            </a:r>
          </a:p>
          <a:p>
            <a:r>
              <a:rPr lang="en-US" dirty="0"/>
              <a:t>Its most common use in NLP is in topic modelling</a:t>
            </a:r>
          </a:p>
          <a:p>
            <a:r>
              <a:rPr lang="en-US" dirty="0"/>
              <a:t>It is a collection of composites made up of parts</a:t>
            </a:r>
          </a:p>
          <a:p>
            <a:r>
              <a:rPr lang="en-US" dirty="0"/>
              <a:t>In topic modelling composites are documents and parts are words/phrases</a:t>
            </a:r>
          </a:p>
          <a:p>
            <a:r>
              <a:rPr lang="en-US" dirty="0"/>
              <a:t>LDA consists of two table</a:t>
            </a:r>
          </a:p>
          <a:p>
            <a:r>
              <a:rPr lang="en-US" dirty="0"/>
              <a:t>First table describes probability of selecting a particular part when sampling a particular topic</a:t>
            </a:r>
          </a:p>
          <a:p>
            <a:r>
              <a:rPr lang="en-US" dirty="0"/>
              <a:t>Second table describes the chance of selecting a particular topic when sampling a particular document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6FBFF7-2910-41CF-BAD8-216D584C6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46" y="3697846"/>
            <a:ext cx="8679085" cy="220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56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A5C68-85D0-4E18-9666-7B0940532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8" y="168804"/>
            <a:ext cx="11148227" cy="3097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CA24F4-4E2F-45A9-BF48-71FB64F8C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35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0B488-EA09-4534-9322-870CDB0134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1421" y="733251"/>
            <a:ext cx="11137644" cy="557924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left table shows emoji versus topic and the right shows document vs topic </a:t>
            </a:r>
          </a:p>
          <a:p>
            <a:r>
              <a:rPr lang="en-US" dirty="0"/>
              <a:t>Each column in the left table and each row in the right table sums to 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13D29B-58AC-4DDF-9574-6A6EA6ECE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0" y="779643"/>
            <a:ext cx="12192000" cy="315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659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5833E-E946-4D64-98AE-13536E822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12" y="90244"/>
            <a:ext cx="11148227" cy="600317"/>
          </a:xfrm>
        </p:spPr>
        <p:txBody>
          <a:bodyPr>
            <a:normAutofit fontScale="90000"/>
          </a:bodyPr>
          <a:lstStyle/>
          <a:p>
            <a:r>
              <a:rPr lang="en-US" dirty="0"/>
              <a:t>Dirichlet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D12546-D3E2-46D1-8DAC-B1A7DCA98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36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1971E6-701F-4DBC-9A49-0B0BA1195A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5475" y="690560"/>
            <a:ext cx="11137644" cy="569454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Parameters alpha (for above we used same for all topic)</a:t>
            </a:r>
          </a:p>
          <a:p>
            <a:r>
              <a:rPr lang="en-US" dirty="0"/>
              <a:t>Each dot represent a mixture of three topics – 1 0 0 means document has 1 topic</a:t>
            </a:r>
          </a:p>
          <a:p>
            <a:r>
              <a:rPr lang="en-US" dirty="0"/>
              <a:t>For a low alpha value we will end up lot of samples in the corners (one topic)</a:t>
            </a:r>
          </a:p>
          <a:p>
            <a:r>
              <a:rPr lang="en-US" dirty="0"/>
              <a:t>For alpha greater than 1 samples tend to be in the center of the triangle – i.e. uniform samples</a:t>
            </a:r>
          </a:p>
          <a:p>
            <a:r>
              <a:rPr lang="en-US" dirty="0"/>
              <a:t>Beta hyperparameters controls the distribution of words per topic </a:t>
            </a:r>
          </a:p>
          <a:p>
            <a:r>
              <a:rPr lang="en-US" dirty="0"/>
              <a:t>Ideally we would like to have alpha and beta bit less than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https://miro.medium.com/max/800/1*_NdnljMqi8L2_lAYwH3JDQ.gif">
            <a:extLst>
              <a:ext uri="{FF2B5EF4-FFF2-40B4-BE49-F238E27FC236}">
                <a16:creationId xmlns:a16="http://schemas.microsoft.com/office/drawing/2014/main" id="{DC5D2DD8-9BB1-4EE9-B7C6-7C9A187049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38" y="472899"/>
            <a:ext cx="4028303" cy="326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9287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373D6-80F3-4F66-AC82-95A6AAB6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911FDF-F6C9-4F8C-833C-23223408D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F05A5-4E97-4A2C-9104-2DB1AD7B638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787" y="1018111"/>
            <a:ext cx="11137644" cy="4511243"/>
          </a:xfrm>
        </p:spPr>
        <p:txBody>
          <a:bodyPr/>
          <a:lstStyle/>
          <a:p>
            <a:r>
              <a:rPr lang="en-US" dirty="0"/>
              <a:t>Lets say after pre-processing our data looks like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879E8-FCC8-49DA-971A-2B29F89B0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69" y="1720553"/>
            <a:ext cx="4682827" cy="24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1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5C524-9F53-4E29-A6A4-ED199D75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8" y="168803"/>
            <a:ext cx="11148227" cy="400917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C957C0-C9F0-40CA-A03E-41861B071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9310D-623E-46AC-8DF9-1DC3D73A581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5475" y="569720"/>
            <a:ext cx="11137644" cy="560604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F9A0D3-22BA-4799-A8B9-2858E437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68" y="569720"/>
            <a:ext cx="10330213" cy="528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757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846C5-2189-4227-8334-1E899E02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73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C86B5B-8DB5-4F73-96E7-AD2805A7F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39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A51EA4-94E7-4733-8D02-F079E2A4BE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5475" y="717359"/>
            <a:ext cx="11137644" cy="4511243"/>
          </a:xfrm>
        </p:spPr>
        <p:txBody>
          <a:bodyPr/>
          <a:lstStyle/>
          <a:p>
            <a:r>
              <a:rPr lang="en-US" dirty="0"/>
              <a:t>Lets say for a test document after preprocessing we get train, help, dampen, </a:t>
            </a:r>
            <a:r>
              <a:rPr lang="en-US" dirty="0" err="1"/>
              <a:t>bushfir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E3960-0512-4FD9-81B2-3A9D1764A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74" y="994279"/>
            <a:ext cx="9723207" cy="470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4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3059D-87F0-4B72-9B2B-554F95698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68803"/>
            <a:ext cx="11148227" cy="435100"/>
          </a:xfrm>
        </p:spPr>
        <p:txBody>
          <a:bodyPr>
            <a:normAutofit fontScale="90000"/>
          </a:bodyPr>
          <a:lstStyle/>
          <a:p>
            <a:r>
              <a:rPr lang="en-US" dirty="0"/>
              <a:t>Tokenization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ABEB49-92DE-4C72-A4A8-2574695BD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B185BF-E628-4069-9486-707C61390F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6759" y="813011"/>
            <a:ext cx="11137644" cy="5499483"/>
          </a:xfrm>
        </p:spPr>
        <p:txBody>
          <a:bodyPr/>
          <a:lstStyle/>
          <a:p>
            <a:r>
              <a:rPr lang="en-US" dirty="0"/>
              <a:t>It is the process of tokenization or splitting a string, text into a list of tokens</a:t>
            </a:r>
          </a:p>
          <a:p>
            <a:r>
              <a:rPr lang="en-US" dirty="0"/>
              <a:t>Word is a token in a sentence, sentence is a token in a paragraph etc.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Sentence tokenization/Word tokenization/regular expression tokenization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029A1A-CF86-4204-AB56-10CF06E0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98" y="1560077"/>
            <a:ext cx="96647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24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3B6F4-27B8-467A-91D9-A2B7C50AE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49177"/>
            <a:ext cx="11148227" cy="541385"/>
          </a:xfrm>
        </p:spPr>
        <p:txBody>
          <a:bodyPr>
            <a:normAutofit fontScale="90000"/>
          </a:bodyPr>
          <a:lstStyle/>
          <a:p>
            <a:r>
              <a:rPr lang="en-US" dirty="0"/>
              <a:t>LSA example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E455CB-76CF-4D27-A79F-E79B39F90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40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EA552E-2FE3-45FF-BDC8-6E9AE320DF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393" y="751543"/>
            <a:ext cx="11137644" cy="4511243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2084C-9974-4A69-BBE4-89E8D2DA1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8" y="752192"/>
            <a:ext cx="54737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68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A738-9F65-4C8F-871B-010951E91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D0B03-DF8B-476B-A763-6A31FD496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187FF-91F0-4E89-9C96-CD239D713F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999" y="717359"/>
            <a:ext cx="11137644" cy="4511243"/>
          </a:xfrm>
        </p:spPr>
        <p:txBody>
          <a:bodyPr/>
          <a:lstStyle/>
          <a:p>
            <a:r>
              <a:rPr lang="en-US" dirty="0"/>
              <a:t>Term document matrix – each document is a 13 dimensional vector</a:t>
            </a:r>
          </a:p>
          <a:p>
            <a:r>
              <a:rPr lang="en-US" dirty="0"/>
              <a:t>Each entry equals the number of times the word appears in the doc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8E19A-C089-4384-8B39-9F83D4865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327" y="1498146"/>
            <a:ext cx="5275604" cy="51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09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AF604-2EC0-4FBA-B442-2C7AFFD0E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63" y="158902"/>
            <a:ext cx="11148227" cy="531660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355A1-6D30-40AC-9647-15ADA025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9CB05-2E61-4AFF-B321-4BDE1B903F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8963" y="728753"/>
            <a:ext cx="11137644" cy="4511243"/>
          </a:xfrm>
        </p:spPr>
        <p:txBody>
          <a:bodyPr/>
          <a:lstStyle/>
          <a:p>
            <a:r>
              <a:rPr lang="en-US" dirty="0"/>
              <a:t>Now we do SVD</a:t>
            </a:r>
          </a:p>
          <a:p>
            <a:r>
              <a:rPr lang="en-US" dirty="0"/>
              <a:t>Each LSA component is a linear combination of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08FBC-C10C-4386-8FB6-B1439E015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63" y="1739775"/>
            <a:ext cx="8026400" cy="124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041C6-2F0F-4D42-8C7D-B205DD86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610" y="2535147"/>
            <a:ext cx="15875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93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0F058-90E0-45F3-A08C-B54388BDF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8" y="168803"/>
            <a:ext cx="11148227" cy="435100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D5236-A030-4714-A24D-56BAEF5F7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43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774F7-041E-4C91-AAC1-6D97B9C5DC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26999" y="801616"/>
            <a:ext cx="11137644" cy="5396933"/>
          </a:xfrm>
        </p:spPr>
        <p:txBody>
          <a:bodyPr/>
          <a:lstStyle/>
          <a:p>
            <a:r>
              <a:rPr lang="en-US" dirty="0"/>
              <a:t>Each document is a linear combination of LSA components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35B10A-1506-4610-9F87-E5E0C271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100" y="1242642"/>
            <a:ext cx="57912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05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66B05-A006-4084-B13D-C87C80038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892" y="147507"/>
            <a:ext cx="11148227" cy="729861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5276AF-EEE3-463F-8DE9-5AEFB5E5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C5C81C-94C8-4825-BC5E-C493D296A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287" y="877369"/>
            <a:ext cx="56515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43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0965D-4D14-4CEA-AE38-BBB716A53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73" y="149176"/>
            <a:ext cx="11148227" cy="397755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6392F-0555-4005-8067-B89F8A49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45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DF6FB-1CD2-4113-B80A-A8CF9EC143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2815" y="573728"/>
            <a:ext cx="11137644" cy="4511243"/>
          </a:xfrm>
        </p:spPr>
        <p:txBody>
          <a:bodyPr/>
          <a:lstStyle/>
          <a:p>
            <a:r>
              <a:rPr lang="en-US" dirty="0"/>
              <a:t>Document similarity using LSA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528E55-58FA-4A2C-9F2E-6BCB6428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58" y="1019577"/>
            <a:ext cx="5059109" cy="528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169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C44A-4E8C-41BD-A674-80D400C01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56" y="168803"/>
            <a:ext cx="11148227" cy="521759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of topic modelling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07E45A-F8F6-4915-AB62-ADA1DBE07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46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DF6CDD-8116-4983-9B16-1C15FA146C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9787" y="690562"/>
            <a:ext cx="11137644" cy="5587749"/>
          </a:xfrm>
        </p:spPr>
        <p:txBody>
          <a:bodyPr/>
          <a:lstStyle/>
          <a:p>
            <a:r>
              <a:rPr lang="en-US" dirty="0"/>
              <a:t>There are two important techniques to evaluate</a:t>
            </a:r>
          </a:p>
          <a:p>
            <a:pPr lvl="1"/>
            <a:r>
              <a:rPr lang="en-US" dirty="0"/>
              <a:t>Perplexity</a:t>
            </a:r>
          </a:p>
          <a:p>
            <a:pPr lvl="1"/>
            <a:r>
              <a:rPr lang="en-US" dirty="0"/>
              <a:t>Topic coherence</a:t>
            </a:r>
          </a:p>
          <a:p>
            <a:r>
              <a:rPr lang="en-US" dirty="0"/>
              <a:t>Perplexity</a:t>
            </a:r>
          </a:p>
          <a:p>
            <a:pPr lvl="1"/>
            <a:r>
              <a:rPr lang="en-US" dirty="0"/>
              <a:t>Given a trained model, perplexity measures how the model is surprised when it is given a new dataset</a:t>
            </a:r>
          </a:p>
          <a:p>
            <a:pPr lvl="1"/>
            <a:r>
              <a:rPr lang="en-US" dirty="0"/>
              <a:t>This is measured as a log0likelihood of the held out test set</a:t>
            </a:r>
          </a:p>
          <a:p>
            <a:pPr lvl="1"/>
            <a:r>
              <a:rPr lang="en-US" dirty="0"/>
              <a:t>The lowest the perplexity, better the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634AE3-5399-4AA5-A168-A25B1A563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57" y="3129404"/>
            <a:ext cx="4947124" cy="224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057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584C-08DB-4C79-9859-8A5A043D9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E06F9-3C13-47C3-A83A-9CD9549DA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87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69237-71C7-4D51-9FA4-6E1D374A8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511079"/>
            <a:ext cx="11148227" cy="783732"/>
          </a:xfrm>
        </p:spPr>
        <p:txBody>
          <a:bodyPr/>
          <a:lstStyle/>
          <a:p>
            <a:r>
              <a:rPr lang="en-US" dirty="0"/>
              <a:t>What is vectorization of 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7E3CB1-5DDD-4AE0-87B9-DC1EAFA3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48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0BECB-58EC-45D6-88DD-B4D88EC16C9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3" y="1173379"/>
            <a:ext cx="11137644" cy="451124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Converting text into meaningful vector of numbers for mathematical computation purpose</a:t>
            </a:r>
          </a:p>
          <a:p>
            <a:r>
              <a:rPr lang="en-US" dirty="0"/>
              <a:t>One hot encoding</a:t>
            </a:r>
          </a:p>
          <a:p>
            <a:pPr lvl="1"/>
            <a:r>
              <a:rPr lang="en-US" dirty="0"/>
              <a:t>Uses a vector with Boolean elements – 1 representing the word exists and 0 representing does not exist</a:t>
            </a:r>
          </a:p>
          <a:p>
            <a:pPr lvl="1"/>
            <a:r>
              <a:rPr lang="en-US" dirty="0"/>
              <a:t>Why normalizing tokens is important in this approach</a:t>
            </a:r>
          </a:p>
          <a:p>
            <a:r>
              <a:rPr lang="en-US" dirty="0"/>
              <a:t>Bag of Words –</a:t>
            </a:r>
          </a:p>
          <a:p>
            <a:pPr lvl="1"/>
            <a:r>
              <a:rPr lang="en-US" dirty="0"/>
              <a:t> a fixed length of vector where each entry corresponds to a word in pre-defined dictionary of words</a:t>
            </a:r>
          </a:p>
          <a:p>
            <a:pPr lvl="1"/>
            <a:r>
              <a:rPr lang="en-US" dirty="0"/>
              <a:t>Size of the vector equals the size of the dictionary</a:t>
            </a:r>
          </a:p>
          <a:p>
            <a:pPr lvl="1"/>
            <a:r>
              <a:rPr lang="en-US" dirty="0"/>
              <a:t>Each element of the vector s normally based on the count operation</a:t>
            </a:r>
          </a:p>
          <a:p>
            <a:pPr lvl="1"/>
            <a:r>
              <a:rPr lang="en-US" dirty="0"/>
              <a:t>E.g. {NLP, Learn, is, not, that, the, great} for this dictionary there are 4 words only in the corpus and this is the sequence</a:t>
            </a:r>
          </a:p>
          <a:p>
            <a:pPr lvl="1"/>
            <a:r>
              <a:rPr lang="en-US" dirty="0"/>
              <a:t>For the sentence NLP learning is great vector representation can be {1, 1, 1, 0, 0, 1}</a:t>
            </a:r>
          </a:p>
          <a:p>
            <a:r>
              <a:rPr lang="en-US" dirty="0"/>
              <a:t>Hashing Vectorizer</a:t>
            </a:r>
          </a:p>
          <a:p>
            <a:pPr lvl="1"/>
            <a:r>
              <a:rPr lang="en-US" dirty="0"/>
              <a:t>Applies a hashing function to term frequency counts in each documents</a:t>
            </a:r>
          </a:p>
          <a:p>
            <a:pPr lvl="1"/>
            <a:r>
              <a:rPr lang="en-US" dirty="0"/>
              <a:t>Depending of the use case of the word vectors, it is possible to reuse the length of the hash feature vector</a:t>
            </a:r>
          </a:p>
          <a:p>
            <a:pPr lvl="1"/>
            <a:r>
              <a:rPr lang="en-US" dirty="0"/>
              <a:t>Default number of hash feature is (2^20)</a:t>
            </a:r>
          </a:p>
          <a:p>
            <a:pPr lvl="1"/>
            <a:r>
              <a:rPr lang="en-US" dirty="0"/>
              <a:t>If the matrix size is wider than vocabulary, it will make the matrix very sparse</a:t>
            </a:r>
          </a:p>
          <a:p>
            <a:r>
              <a:rPr lang="en-US" dirty="0"/>
              <a:t>Representation can be improved using techniques such as</a:t>
            </a:r>
          </a:p>
          <a:p>
            <a:pPr lvl="1"/>
            <a:r>
              <a:rPr lang="en-US" dirty="0"/>
              <a:t>Removing stop words, lemmatizing words </a:t>
            </a:r>
          </a:p>
          <a:p>
            <a:pPr lvl="1"/>
            <a:r>
              <a:rPr lang="en-US" dirty="0"/>
              <a:t>Using n grams or </a:t>
            </a:r>
            <a:r>
              <a:rPr lang="en-US" dirty="0" err="1"/>
              <a:t>tf-idf</a:t>
            </a:r>
            <a:r>
              <a:rPr lang="en-US" dirty="0"/>
              <a:t> instead of counts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207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443" y="90806"/>
            <a:ext cx="10515600" cy="831908"/>
          </a:xfrm>
        </p:spPr>
        <p:txBody>
          <a:bodyPr/>
          <a:lstStyle/>
          <a:p>
            <a:r>
              <a:rPr lang="en-IN" dirty="0"/>
              <a:t>Word representation – one hot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22714"/>
            <a:ext cx="10515600" cy="5254249"/>
          </a:xfrm>
        </p:spPr>
        <p:txBody>
          <a:bodyPr/>
          <a:lstStyle/>
          <a:p>
            <a:r>
              <a:rPr lang="en-IN" dirty="0"/>
              <a:t>One hot representation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Word embedding enable semantics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828" y="1493822"/>
            <a:ext cx="5848350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255" y="4634269"/>
            <a:ext cx="5016558" cy="21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599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D4D63-DDD2-4F40-B103-A5B5895A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49177"/>
            <a:ext cx="11148227" cy="541385"/>
          </a:xfrm>
        </p:spPr>
        <p:txBody>
          <a:bodyPr>
            <a:normAutofit fontScale="90000"/>
          </a:bodyPr>
          <a:lstStyle/>
          <a:p>
            <a:r>
              <a:rPr lang="en-US" dirty="0"/>
              <a:t>Sentence tokenization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7AA149-6049-4DFB-B99C-633498F1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A49096-C8E3-4D58-92CE-32707ACF23E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5603" y="690561"/>
            <a:ext cx="11137644" cy="4511243"/>
          </a:xfrm>
        </p:spPr>
        <p:txBody>
          <a:bodyPr/>
          <a:lstStyle/>
          <a:p>
            <a:r>
              <a:rPr lang="en-US" dirty="0" err="1"/>
              <a:t>Sent_tokenize</a:t>
            </a:r>
            <a:r>
              <a:rPr lang="en-US" dirty="0"/>
              <a:t> uses an instance of </a:t>
            </a:r>
            <a:r>
              <a:rPr lang="en-US" dirty="0" err="1"/>
              <a:t>PunktSentenceTokenizer</a:t>
            </a:r>
            <a:r>
              <a:rPr lang="en-US" dirty="0"/>
              <a:t> from the </a:t>
            </a:r>
            <a:r>
              <a:rPr lang="en-US" dirty="0" err="1"/>
              <a:t>nltk.tokenize.punkt</a:t>
            </a:r>
            <a:r>
              <a:rPr lang="en-US" dirty="0"/>
              <a:t> module</a:t>
            </a:r>
          </a:p>
          <a:p>
            <a:r>
              <a:rPr lang="en-US" dirty="0"/>
              <a:t>This instance has already been trained and is good for many European languages</a:t>
            </a:r>
          </a:p>
          <a:p>
            <a:r>
              <a:rPr lang="en-US" dirty="0"/>
              <a:t>S it knows what punctuation and characters mark the end of a sentence and the </a:t>
            </a:r>
            <a:r>
              <a:rPr lang="en-US" dirty="0" err="1"/>
              <a:t>begning</a:t>
            </a:r>
            <a:r>
              <a:rPr lang="en-US" dirty="0"/>
              <a:t> of a new sentence</a:t>
            </a:r>
          </a:p>
          <a:p>
            <a:r>
              <a:rPr lang="en-US" dirty="0"/>
              <a:t>The instance used in </a:t>
            </a:r>
            <a:r>
              <a:rPr lang="en-US" dirty="0" err="1"/>
              <a:t>sent_tokenize</a:t>
            </a:r>
            <a:r>
              <a:rPr lang="en-US" dirty="0"/>
              <a:t>() is actually loaded on demand from a pickle file</a:t>
            </a:r>
          </a:p>
          <a:p>
            <a:r>
              <a:rPr lang="en-US" dirty="0"/>
              <a:t>So if you are going to tokenize lot of sentences its more efficient to load the </a:t>
            </a:r>
            <a:r>
              <a:rPr lang="en-US" dirty="0" err="1"/>
              <a:t>PunktSentenceTokenizer</a:t>
            </a:r>
            <a:r>
              <a:rPr lang="en-US" dirty="0"/>
              <a:t> class once and call its tokenize method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1A7368-B026-41DB-9C32-76B87AE6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1788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31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From one hot to word embedding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47" y="1690688"/>
            <a:ext cx="553402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004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07D32-56A4-4A72-B0B9-1C1D8202C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as vectors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DA1DC7-E8A9-4F39-B9BC-CC8EA04C4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63707-C563-492E-9929-F84BEEFAED6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9103" y="1173379"/>
            <a:ext cx="11137644" cy="4511243"/>
          </a:xfrm>
        </p:spPr>
        <p:txBody>
          <a:bodyPr/>
          <a:lstStyle/>
          <a:p>
            <a:r>
              <a:rPr lang="en-US" dirty="0"/>
              <a:t>We have a |V| dimensional vector space</a:t>
            </a:r>
          </a:p>
          <a:p>
            <a:r>
              <a:rPr lang="en-US" dirty="0"/>
              <a:t>Terms are axes of the space</a:t>
            </a:r>
          </a:p>
          <a:p>
            <a:r>
              <a:rPr lang="en-US" dirty="0"/>
              <a:t>Documents are points or vectors in this space</a:t>
            </a:r>
          </a:p>
          <a:p>
            <a:r>
              <a:rPr lang="en-US" dirty="0"/>
              <a:t>Very high dimensional tens of million of dimensions when applied to a web </a:t>
            </a:r>
            <a:r>
              <a:rPr lang="en-US" dirty="0" err="1"/>
              <a:t>earch</a:t>
            </a:r>
            <a:r>
              <a:rPr lang="en-US" dirty="0"/>
              <a:t> engine</a:t>
            </a:r>
          </a:p>
          <a:p>
            <a:r>
              <a:rPr lang="en-US" dirty="0"/>
              <a:t>These are very spare vectors – most entries are zero</a:t>
            </a:r>
          </a:p>
        </p:txBody>
      </p:sp>
    </p:spTree>
    <p:extLst>
      <p:ext uri="{BB962C8B-B14F-4D97-AF65-F5344CB8AC3E}">
        <p14:creationId xmlns:p14="http://schemas.microsoft.com/office/powerpoint/2010/main" val="35103647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F45C1-2C6D-42AF-BAC6-D2618B6A4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810" y="18256"/>
            <a:ext cx="10515600" cy="858438"/>
          </a:xfrm>
        </p:spPr>
        <p:txBody>
          <a:bodyPr/>
          <a:lstStyle/>
          <a:p>
            <a:r>
              <a:rPr lang="en-US" dirty="0"/>
              <a:t>Key concept - Centroid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A9FD8B-E3D8-4461-8C45-DA200F3443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051" y="1138238"/>
            <a:ext cx="989462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7800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CA49E-16E5-4A1A-BBB0-CB8D6E9E6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120029"/>
            <a:ext cx="10515600" cy="700104"/>
          </a:xfrm>
        </p:spPr>
        <p:txBody>
          <a:bodyPr/>
          <a:lstStyle/>
          <a:p>
            <a:r>
              <a:rPr lang="en-US" dirty="0"/>
              <a:t>Contd..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516F5D-6492-4480-8315-976FA5611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881" y="1108583"/>
            <a:ext cx="6341389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97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2F636-67C1-4CC2-B422-227049B31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993" y="148308"/>
            <a:ext cx="10515600" cy="532729"/>
          </a:xfrm>
        </p:spPr>
        <p:txBody>
          <a:bodyPr>
            <a:normAutofit fontScale="90000"/>
          </a:bodyPr>
          <a:lstStyle/>
          <a:p>
            <a:r>
              <a:rPr lang="en-US" dirty="0"/>
              <a:t>Theoretically best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9445E-F0D8-4DB1-9614-BCCB18D4F3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9DE7BB-AEC6-4FBE-BA18-8B842E09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047" y="681037"/>
            <a:ext cx="8980160" cy="60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454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338A-528D-421B-8BDE-C8AE5794A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measures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42F63A-5F8E-463A-89D4-4508ECC2F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3606" y="1690688"/>
            <a:ext cx="4733925" cy="3952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E54DC9-6DA0-4F4B-933A-5CC37B7BCDCF}"/>
              </a:ext>
            </a:extLst>
          </p:cNvPr>
          <p:cNvSpPr txBox="1"/>
          <p:nvPr/>
        </p:nvSpPr>
        <p:spPr>
          <a:xfrm>
            <a:off x="5703216" y="1960774"/>
            <a:ext cx="6193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Item A has the largest norm, and is ranked higher according to the dot-product. Item C has the smallest angle with the query, and is thus ranked first according to the cosine similarity. Item B is physically closest to the query so Euclidean distance favors it.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504026-6BE7-428F-A5B6-FB341BEFC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216" y="3696898"/>
            <a:ext cx="4733926" cy="243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529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8C8C6-E74A-47B9-AD4E-EA1704D5A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103" y="155224"/>
            <a:ext cx="11148227" cy="1043517"/>
          </a:xfrm>
        </p:spPr>
        <p:txBody>
          <a:bodyPr/>
          <a:lstStyle/>
          <a:p>
            <a:r>
              <a:rPr lang="en-US" dirty="0"/>
              <a:t>Similarity measure : Cosine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D0C980-63DD-4C48-ADA5-263C4020A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56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CB404-AFC5-4F53-801D-A5A47942E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85" y="760982"/>
            <a:ext cx="8284064" cy="53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862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76C4-EF3F-471E-8DFA-9DD9002B5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85" y="188678"/>
            <a:ext cx="11148227" cy="662463"/>
          </a:xfrm>
        </p:spPr>
        <p:txBody>
          <a:bodyPr/>
          <a:lstStyle/>
          <a:p>
            <a:r>
              <a:rPr lang="en-US" dirty="0"/>
              <a:t>Similarity measure : Euclidian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DC6C36-9C78-43F1-A64B-D4F8F70D3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3810D8-FB4F-499B-8AE6-166860CD3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150" y="1309411"/>
            <a:ext cx="8353897" cy="530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695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5CCB5-8F2E-4A54-8E8D-B03E01F7B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77656"/>
            <a:ext cx="11148227" cy="635145"/>
          </a:xfrm>
        </p:spPr>
        <p:txBody>
          <a:bodyPr>
            <a:normAutofit fontScale="90000"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ED64-12B5-4F54-923D-5ED49E3C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47BD4-5CC8-4D9E-9687-E5AD39A8BFA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3" y="579827"/>
            <a:ext cx="11137644" cy="56983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a typical document classification task the input to the machine learning algorithm is free text</a:t>
            </a:r>
          </a:p>
          <a:p>
            <a:r>
              <a:rPr lang="en-US" dirty="0"/>
              <a:t>A typical vectorization can adopt bag of words in which individual tokens are extracted and counted</a:t>
            </a:r>
          </a:p>
          <a:p>
            <a:r>
              <a:rPr lang="en-US" dirty="0"/>
              <a:t>Each distinct token in the training set defines a feature </a:t>
            </a:r>
          </a:p>
          <a:p>
            <a:r>
              <a:rPr lang="en-US" dirty="0"/>
              <a:t>John likes to watch movies, Mary likes movies too, John also likes football can be converted using the dictionary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problem with this approach is such dictionaries take up a large amount of storage space</a:t>
            </a:r>
          </a:p>
          <a:p>
            <a:r>
              <a:rPr lang="en-US" dirty="0"/>
              <a:t>If the vocabulary is kept fixed and not increased with a growing training set, an adversary may try to invent new words or misspelling that are not in the stored dictionary to circumvent a machine learning filter</a:t>
            </a:r>
          </a:p>
          <a:p>
            <a:r>
              <a:rPr lang="en-US" dirty="0"/>
              <a:t>This is why feature hashing was invented (yahoo spam filtering)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84B23-546C-4963-BB2A-EE269E55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76" y="2227862"/>
            <a:ext cx="1067537" cy="2635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9C2199-2BD8-499E-B49B-4D08AA0D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274" y="2470150"/>
            <a:ext cx="77851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84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2174D-015C-485A-841D-3B6400E47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97152"/>
            <a:ext cx="11148227" cy="617249"/>
          </a:xfrm>
        </p:spPr>
        <p:txBody>
          <a:bodyPr>
            <a:normAutofit fontScale="90000"/>
          </a:bodyPr>
          <a:lstStyle/>
          <a:p>
            <a:r>
              <a:rPr lang="en-US" dirty="0"/>
              <a:t>TF-IDF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90214C-FD7A-4771-957C-41973470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59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C16BA1-C3C5-4355-B950-9EB71D739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0118" y="737938"/>
            <a:ext cx="11137644" cy="55838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Keywords are descriptive words or phrases that characterize a document. </a:t>
            </a:r>
          </a:p>
          <a:p>
            <a:r>
              <a:rPr lang="en-US" dirty="0"/>
              <a:t>It is an abbreviation for term frequency – Inverse document frequency </a:t>
            </a:r>
          </a:p>
          <a:p>
            <a:r>
              <a:rPr lang="en-US" dirty="0"/>
              <a:t>It is used to transform text into meaningful representation of numbers</a:t>
            </a:r>
          </a:p>
          <a:p>
            <a:r>
              <a:rPr lang="en-US" dirty="0"/>
              <a:t>This technique is used across various NLP applications to extract features</a:t>
            </a:r>
          </a:p>
          <a:p>
            <a:r>
              <a:rPr lang="en-US" dirty="0"/>
              <a:t>Other popular vector representations are word co-occurrence matrix, word2vec and </a:t>
            </a:r>
            <a:r>
              <a:rPr lang="en-US" dirty="0" err="1"/>
              <a:t>GloVe</a:t>
            </a:r>
            <a:endParaRPr lang="en-US" dirty="0"/>
          </a:p>
          <a:p>
            <a:r>
              <a:rPr lang="en-US" dirty="0"/>
              <a:t>It is also a type of occurrence based numeric representation of text</a:t>
            </a:r>
          </a:p>
          <a:p>
            <a:r>
              <a:rPr lang="en-US" dirty="0"/>
              <a:t>Term frequency : it is defined as the normalize the occurrence of word </a:t>
            </a:r>
          </a:p>
          <a:p>
            <a:pPr lvl="1"/>
            <a:r>
              <a:rPr lang="en-US" dirty="0" err="1"/>
              <a:t>tf</a:t>
            </a:r>
            <a:r>
              <a:rPr lang="en-US" dirty="0"/>
              <a:t>(w) = </a:t>
            </a:r>
            <a:r>
              <a:rPr lang="en-US" dirty="0" err="1"/>
              <a:t>doc.count</a:t>
            </a:r>
            <a:r>
              <a:rPr lang="en-US" dirty="0"/>
              <a:t>(w)/total words in doc</a:t>
            </a:r>
          </a:p>
          <a:p>
            <a:r>
              <a:rPr lang="en-US" dirty="0"/>
              <a:t>Inverse frequency : for very common words term frequency does not mean much. E.g. “the’, ‘a’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Inverse frequency discounts this by a factor</a:t>
            </a:r>
          </a:p>
          <a:p>
            <a:pPr lvl="1"/>
            <a:r>
              <a:rPr lang="en-US" dirty="0" err="1"/>
              <a:t>idf</a:t>
            </a:r>
            <a:r>
              <a:rPr lang="en-US" dirty="0"/>
              <a:t>(w) = log(total number of documents/number of documents containing word w)</a:t>
            </a:r>
          </a:p>
          <a:p>
            <a:r>
              <a:rPr lang="en-US" dirty="0"/>
              <a:t>TF-IDF representation gives high value for a given term if that term occurs in that particular document and very rarely anywhere </a:t>
            </a:r>
          </a:p>
          <a:p>
            <a:pPr lvl="1"/>
            <a:r>
              <a:rPr lang="pl-PL" dirty="0"/>
              <a:t>Tf-idf(w) = tf(w)*idf(w)</a:t>
            </a:r>
            <a:endParaRPr lang="en-US" dirty="0"/>
          </a:p>
          <a:p>
            <a:pPr lvl="1"/>
            <a:r>
              <a:rPr lang="en-US" dirty="0"/>
              <a:t>A high score suggests a more meaningful word in a document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538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F6B95-0A24-4209-BAAA-1F144BAC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63" y="149176"/>
            <a:ext cx="11148227" cy="43193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0602E2-BA0B-4A7D-8D8E-A2F2C13F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376C63-386C-4E9B-9554-BF0441259B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16414" y="585124"/>
            <a:ext cx="11137644" cy="5704581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Sentence tokenize also known as sentence boundary detection or sentence segmentation</a:t>
            </a:r>
          </a:p>
          <a:p>
            <a:r>
              <a:rPr lang="en-US" dirty="0"/>
              <a:t>Many NLP tools including Open NLP, NLTK, </a:t>
            </a:r>
            <a:r>
              <a:rPr lang="en-US" dirty="0" err="1"/>
              <a:t>TextBlob</a:t>
            </a:r>
            <a:r>
              <a:rPr lang="en-US" dirty="0"/>
              <a:t>, MBSP </a:t>
            </a:r>
            <a:r>
              <a:rPr lang="en-US" dirty="0" err="1"/>
              <a:t>stc</a:t>
            </a:r>
            <a:endParaRPr lang="en-US" dirty="0"/>
          </a:p>
          <a:p>
            <a:r>
              <a:rPr lang="en-US" dirty="0"/>
              <a:t>NLTK </a:t>
            </a:r>
            <a:r>
              <a:rPr lang="en-US" dirty="0" err="1"/>
              <a:t>sent_tokenize</a:t>
            </a:r>
            <a:r>
              <a:rPr lang="en-US" dirty="0"/>
              <a:t> is one of instances of </a:t>
            </a:r>
            <a:r>
              <a:rPr lang="en-US" dirty="0" err="1"/>
              <a:t>PunktSentenceTokenizer</a:t>
            </a:r>
            <a:r>
              <a:rPr lang="en-US" dirty="0"/>
              <a:t> from the </a:t>
            </a:r>
            <a:r>
              <a:rPr lang="en-US" dirty="0" err="1"/>
              <a:t>nltk.tokenize.punkt</a:t>
            </a:r>
            <a:r>
              <a:rPr lang="en-US" dirty="0"/>
              <a:t> module</a:t>
            </a:r>
          </a:p>
          <a:p>
            <a:r>
              <a:rPr lang="en-US" dirty="0"/>
              <a:t>Tokenize </a:t>
            </a:r>
            <a:r>
              <a:rPr lang="en-US" dirty="0" err="1"/>
              <a:t>Punkt</a:t>
            </a:r>
            <a:r>
              <a:rPr lang="en-US" dirty="0"/>
              <a:t> module has many pre-trained tokenize module for many European languages</a:t>
            </a:r>
          </a:p>
          <a:p>
            <a:r>
              <a:rPr lang="en-US" b="0" dirty="0" err="1"/>
              <a:t>nltk_data</a:t>
            </a:r>
            <a:r>
              <a:rPr lang="en-US" b="0" dirty="0"/>
              <a:t>/tokenizers/</a:t>
            </a:r>
            <a:r>
              <a:rPr lang="en-US" b="0" dirty="0" err="1"/>
              <a:t>punkt</a:t>
            </a:r>
            <a:r>
              <a:rPr lang="en-US" b="0" dirty="0"/>
              <a:t>/README file contains the list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4A9A2B-1AB3-436B-95F6-FBEEE20D9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13" y="655994"/>
            <a:ext cx="8432800" cy="128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75B2AA-BEB0-4D03-96CB-E85AC3FDC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724" y="4126314"/>
            <a:ext cx="7313499" cy="258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132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33599-07C2-4A73-8A6B-F6FDE0E9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255" y="168803"/>
            <a:ext cx="11148227" cy="60121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96D717-41CD-4FE2-AF20-9DB87514A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60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851E7-0F97-47C4-B421-450F27D268F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282" y="640196"/>
            <a:ext cx="11137644" cy="4511243"/>
          </a:xfrm>
        </p:spPr>
        <p:txBody>
          <a:bodyPr/>
          <a:lstStyle/>
          <a:p>
            <a:r>
              <a:rPr lang="en-US" dirty="0" err="1"/>
              <a:t>Scikit</a:t>
            </a:r>
            <a:r>
              <a:rPr lang="en-US" dirty="0"/>
              <a:t>-earn provides two methods to get a </a:t>
            </a:r>
            <a:r>
              <a:rPr lang="en-US" dirty="0" err="1"/>
              <a:t>tf-idf</a:t>
            </a:r>
            <a:r>
              <a:rPr lang="en-US" dirty="0"/>
              <a:t> weight matrix</a:t>
            </a:r>
          </a:p>
          <a:p>
            <a:r>
              <a:rPr lang="en-US" dirty="0"/>
              <a:t>The first is a two-part process of using the </a:t>
            </a:r>
            <a:r>
              <a:rPr lang="en-US" dirty="0" err="1"/>
              <a:t>CountVectorizer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To count how many times each term shows up in each document</a:t>
            </a:r>
          </a:p>
          <a:p>
            <a:r>
              <a:rPr lang="en-US" dirty="0" err="1"/>
              <a:t>Folllowed</a:t>
            </a:r>
            <a:r>
              <a:rPr lang="en-US" dirty="0"/>
              <a:t> by </a:t>
            </a:r>
            <a:r>
              <a:rPr lang="en-US" dirty="0" err="1"/>
              <a:t>TfidfTransformer</a:t>
            </a:r>
            <a:r>
              <a:rPr lang="en-US" dirty="0"/>
              <a:t> class generating the weight matrix</a:t>
            </a:r>
          </a:p>
          <a:p>
            <a:r>
              <a:rPr lang="en-US" dirty="0"/>
              <a:t>Others does both steps in a single </a:t>
            </a:r>
            <a:r>
              <a:rPr lang="en-US" dirty="0" err="1"/>
              <a:t>TfidfVectorizer</a:t>
            </a:r>
            <a:r>
              <a:rPr lang="en-US" dirty="0"/>
              <a:t> class</a:t>
            </a:r>
          </a:p>
          <a:p>
            <a:r>
              <a:rPr lang="en-US" dirty="0" err="1"/>
              <a:t>CountVectorizer</a:t>
            </a:r>
            <a:endParaRPr lang="en-US" dirty="0"/>
          </a:p>
          <a:p>
            <a:pPr lvl="1"/>
            <a:r>
              <a:rPr lang="en-US" dirty="0" err="1"/>
              <a:t>min_df</a:t>
            </a:r>
            <a:r>
              <a:rPr lang="en-US" dirty="0"/>
              <a:t> – sets the minimum number of documents that any term is contained in</a:t>
            </a:r>
          </a:p>
          <a:p>
            <a:pPr lvl="1"/>
            <a:r>
              <a:rPr lang="en-US" dirty="0" err="1"/>
              <a:t>max_df</a:t>
            </a:r>
            <a:r>
              <a:rPr lang="en-US" dirty="0"/>
              <a:t> – maximum number of documents any term can be found</a:t>
            </a:r>
          </a:p>
          <a:p>
            <a:pPr lvl="1"/>
            <a:r>
              <a:rPr lang="en-US" dirty="0" err="1"/>
              <a:t>ngram_range</a:t>
            </a:r>
            <a:r>
              <a:rPr lang="en-US" dirty="0"/>
              <a:t> – ta tuple containing the range of </a:t>
            </a:r>
            <a:r>
              <a:rPr lang="en-US" dirty="0" err="1"/>
              <a:t>ngram</a:t>
            </a:r>
            <a:r>
              <a:rPr lang="en-US" dirty="0"/>
              <a:t> sizes to use. (1,3) means to use unigram, bigram and trigram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58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09889-9F6E-439A-8C13-3991F7256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146907"/>
            <a:ext cx="11148227" cy="543655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AA3D2-B3DC-4CE8-B07F-021058B7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61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DACF20-FF57-463A-A578-2C92D9D8276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14054" y="981186"/>
            <a:ext cx="6051889" cy="45106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7B08D-B84B-4075-A906-416D94668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406" y="530036"/>
            <a:ext cx="5224713" cy="233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356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7C77-4D3B-4F43-9CF4-A02366AF1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5" y="392945"/>
            <a:ext cx="11148227" cy="59523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Tf-idf</a:t>
            </a:r>
            <a:r>
              <a:rPr lang="en-US" dirty="0"/>
              <a:t> in python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71A964-2A57-4E0A-BD00-01BFDEDA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62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1A69E-253B-4E54-942F-CD23D64BA5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99535" y="1173378"/>
            <a:ext cx="11137644" cy="50937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Let’s take an example of a corpus consisting of following 5 documents:</a:t>
            </a:r>
          </a:p>
          <a:p>
            <a:pPr marL="304792" indent="-304792">
              <a:buFont typeface="+mj-lt"/>
              <a:buAutoNum type="arabicPeriod"/>
            </a:pPr>
            <a:r>
              <a:rPr lang="en-US" dirty="0"/>
              <a:t>This car got the excellence award</a:t>
            </a:r>
          </a:p>
          <a:p>
            <a:pPr marL="304792" indent="-304792">
              <a:buFont typeface="+mj-lt"/>
              <a:buAutoNum type="arabicPeriod"/>
            </a:pPr>
            <a:r>
              <a:rPr lang="en-US" dirty="0"/>
              <a:t>Good car gives good mileage</a:t>
            </a:r>
          </a:p>
          <a:p>
            <a:pPr marL="304792" indent="-304792">
              <a:buFont typeface="+mj-lt"/>
              <a:buAutoNum type="arabicPeriod"/>
            </a:pPr>
            <a:r>
              <a:rPr lang="en-US" dirty="0"/>
              <a:t>This car is very expensive</a:t>
            </a:r>
          </a:p>
          <a:p>
            <a:pPr marL="304792" indent="-304792">
              <a:buFont typeface="+mj-lt"/>
              <a:buAutoNum type="arabicPeriod"/>
            </a:pPr>
            <a:r>
              <a:rPr lang="en-US" dirty="0"/>
              <a:t>This company is financially good</a:t>
            </a:r>
          </a:p>
          <a:p>
            <a:pPr marL="304792" indent="-304792">
              <a:buFont typeface="+mj-lt"/>
              <a:buAutoNum type="arabicPeriod"/>
            </a:pPr>
            <a:r>
              <a:rPr lang="en-US" dirty="0"/>
              <a:t>The company is growing with very high production</a:t>
            </a:r>
          </a:p>
          <a:p>
            <a:r>
              <a:rPr lang="en-US" dirty="0"/>
              <a:t>The first three documents talk about cars and the remaining two about a company</a:t>
            </a:r>
          </a:p>
          <a:p>
            <a:r>
              <a:rPr lang="en-US" dirty="0"/>
              <a:t>In the first category, though the car defines the context but significant meaning of each document comes from the attributes related to the car</a:t>
            </a:r>
          </a:p>
          <a:p>
            <a:r>
              <a:rPr lang="en-US" dirty="0"/>
              <a:t>Similarly, in the other category, the financial and production status of the company would be more useful features.</a:t>
            </a:r>
          </a:p>
          <a:p>
            <a:r>
              <a:rPr lang="en-US" dirty="0"/>
              <a:t>The rest of the common words, however, are less meaningful and therefore should get a low score.</a:t>
            </a:r>
          </a:p>
          <a:p>
            <a:r>
              <a:rPr lang="en-US" dirty="0"/>
              <a:t>TF-IDF vectors can be generated at different levels of input tokens (words</a:t>
            </a:r>
            <a:r>
              <a:rPr lang="en-US"/>
              <a:t>, characters, n grams)</a:t>
            </a:r>
            <a:endParaRPr lang="en-US" dirty="0"/>
          </a:p>
          <a:p>
            <a:pPr marL="304792" indent="-304792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442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5F3FC-1256-4236-9EB8-AC3FD1AE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63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9596F7-FE11-4B2D-AA7C-95F76605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303" y="116424"/>
            <a:ext cx="10147300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48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2718-BCB7-4747-9206-9A0C1546B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8" y="32515"/>
            <a:ext cx="11148227" cy="503021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334A90-9BB9-49CD-834A-B13DDE9A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64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93CC2-0440-42B8-B8CD-B64E9726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019" y="500642"/>
            <a:ext cx="7057197" cy="4027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ABF22-221C-466C-A1FF-4D913A9E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367" y="4340358"/>
            <a:ext cx="7161139" cy="2017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8456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75844-4082-4036-A7E9-6B2516441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4C021-4E0F-4E35-8187-193100B401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89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144C9-E5A0-4ABD-A4C0-7BFC99964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176" y="149176"/>
            <a:ext cx="11148227" cy="1043517"/>
          </a:xfrm>
        </p:spPr>
        <p:txBody>
          <a:bodyPr/>
          <a:lstStyle/>
          <a:p>
            <a:r>
              <a:rPr lang="en-US" dirty="0"/>
              <a:t>What is sentiment analysis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0CD7D-5688-49D5-A002-47F4B7A17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66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C330C-3DD2-4006-9E5D-45C2A762E56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25475" y="670934"/>
            <a:ext cx="11137644" cy="585788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Using NLP, statistics or machine learning methods to extract, identify or otherwise characterize the sentiment content of a text unit</a:t>
            </a:r>
          </a:p>
          <a:p>
            <a:r>
              <a:rPr lang="en-US" dirty="0"/>
              <a:t>Sometimes referred to as opinion mining, although the emphasis in this case is on extraction</a:t>
            </a:r>
          </a:p>
          <a:p>
            <a:r>
              <a:rPr lang="en-US" dirty="0"/>
              <a:t>There are many possibilities for what we might want to classify – users, texts, sentences, predetermined descriptive phrases, words, tweets</a:t>
            </a:r>
          </a:p>
          <a:p>
            <a:r>
              <a:rPr lang="en-US" dirty="0"/>
              <a:t>There seems to be some relation between positive words and positive reviews</a:t>
            </a:r>
          </a:p>
          <a:p>
            <a:r>
              <a:rPr lang="en-US" dirty="0"/>
              <a:t>Heuristic/references</a:t>
            </a:r>
          </a:p>
          <a:p>
            <a:pPr lvl="1"/>
            <a:r>
              <a:rPr lang="en-US" dirty="0"/>
              <a:t>General Inquirer</a:t>
            </a:r>
          </a:p>
          <a:p>
            <a:pPr lvl="2"/>
            <a:r>
              <a:rPr lang="en-US" dirty="0"/>
              <a:t>Content analysis tool</a:t>
            </a:r>
          </a:p>
          <a:p>
            <a:pPr lvl="2"/>
            <a:r>
              <a:rPr lang="en-US" dirty="0"/>
              <a:t>Database of words and manually created semantic and cognitive categories, including positive and negative connotations</a:t>
            </a:r>
          </a:p>
          <a:p>
            <a:pPr lvl="2"/>
            <a:r>
              <a:rPr lang="en-US" dirty="0"/>
              <a:t>Used to generate count of words in categories</a:t>
            </a:r>
          </a:p>
          <a:p>
            <a:pPr lvl="1"/>
            <a:r>
              <a:rPr lang="en-US" dirty="0"/>
              <a:t>LIWC</a:t>
            </a:r>
          </a:p>
          <a:p>
            <a:pPr lvl="2"/>
            <a:r>
              <a:rPr lang="en-US" dirty="0"/>
              <a:t>Linguistic inquiry and word count</a:t>
            </a:r>
          </a:p>
          <a:p>
            <a:pPr lvl="2"/>
            <a:r>
              <a:rPr lang="en-US" dirty="0"/>
              <a:t>Similar to GI</a:t>
            </a:r>
          </a:p>
          <a:p>
            <a:pPr lvl="2"/>
            <a:r>
              <a:rPr lang="en-US" dirty="0"/>
              <a:t>Counts words belonging to categories, including positive and negative</a:t>
            </a:r>
          </a:p>
          <a:p>
            <a:pPr lvl="1"/>
            <a:r>
              <a:rPr lang="en-US" dirty="0"/>
              <a:t>Wordnet</a:t>
            </a:r>
          </a:p>
          <a:p>
            <a:pPr lvl="2"/>
            <a:r>
              <a:rPr lang="en-US" dirty="0"/>
              <a:t>A lexical database for English words with emphasis on synonymy</a:t>
            </a:r>
          </a:p>
          <a:p>
            <a:pPr lvl="2"/>
            <a:r>
              <a:rPr lang="en-US" dirty="0"/>
              <a:t>Nouns, verbs, adjectives  are grouped into synonym sets</a:t>
            </a:r>
          </a:p>
          <a:p>
            <a:pPr lvl="2"/>
            <a:r>
              <a:rPr lang="en-US" dirty="0"/>
              <a:t>Words are linked according to lexical and conceptual relations (creating a net)</a:t>
            </a:r>
          </a:p>
          <a:p>
            <a:pPr lvl="2"/>
            <a:r>
              <a:rPr lang="en-US" dirty="0"/>
              <a:t>Not specifically sentiment oriented, but has been used to help derive sentiment related information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08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801FB-4504-4210-A186-9938D6474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780" y="149176"/>
            <a:ext cx="11148227" cy="431939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D6661C-C18B-4C71-9D7D-53171F18D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67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656A74-965A-43B7-B3A2-B65698B5B2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4210" y="607912"/>
            <a:ext cx="11137644" cy="5647609"/>
          </a:xfrm>
        </p:spPr>
        <p:txBody>
          <a:bodyPr/>
          <a:lstStyle/>
          <a:p>
            <a:r>
              <a:rPr lang="en-US" dirty="0"/>
              <a:t>A lexical resource for opinion mining</a:t>
            </a:r>
          </a:p>
          <a:p>
            <a:r>
              <a:rPr lang="en-US" dirty="0"/>
              <a:t>Based on Wordnet </a:t>
            </a:r>
            <a:r>
              <a:rPr lang="en-US" dirty="0" err="1"/>
              <a:t>synsets</a:t>
            </a:r>
            <a:endParaRPr lang="en-US" dirty="0"/>
          </a:p>
          <a:p>
            <a:r>
              <a:rPr lang="en-US" dirty="0"/>
              <a:t>Each </a:t>
            </a:r>
            <a:r>
              <a:rPr lang="en-US" dirty="0" err="1"/>
              <a:t>synset</a:t>
            </a:r>
            <a:r>
              <a:rPr lang="en-US" dirty="0"/>
              <a:t> is assigned three sentiment scores : positivity, negativity and objectivity</a:t>
            </a:r>
          </a:p>
          <a:p>
            <a:r>
              <a:rPr lang="en-US" dirty="0"/>
              <a:t>Available Corpora</a:t>
            </a:r>
          </a:p>
          <a:p>
            <a:pPr lvl="1"/>
            <a:r>
              <a:rPr lang="en-US" dirty="0"/>
              <a:t>Movie reviews: IMDB reviews dataset on </a:t>
            </a:r>
            <a:r>
              <a:rPr lang="en-US" dirty="0" err="1"/>
              <a:t>Kraggle</a:t>
            </a:r>
            <a:endParaRPr lang="en-US" dirty="0"/>
          </a:p>
          <a:p>
            <a:pPr lvl="1"/>
            <a:r>
              <a:rPr lang="en-US" dirty="0" err="1"/>
              <a:t>Sentiwordnet</a:t>
            </a:r>
            <a:r>
              <a:rPr lang="en-US" dirty="0"/>
              <a:t> – mapping wordnet senses to a polarity model</a:t>
            </a:r>
          </a:p>
          <a:p>
            <a:pPr lvl="1"/>
            <a:r>
              <a:rPr lang="en-US" dirty="0"/>
              <a:t>Twitter airline sentiment on </a:t>
            </a:r>
            <a:r>
              <a:rPr lang="en-US" dirty="0" err="1"/>
              <a:t>Kraggle</a:t>
            </a:r>
            <a:endParaRPr lang="en-US" dirty="0"/>
          </a:p>
          <a:p>
            <a:pPr lvl="1"/>
            <a:r>
              <a:rPr lang="en-US" dirty="0"/>
              <a:t>First GOP debate Twitter sentiment</a:t>
            </a:r>
          </a:p>
          <a:p>
            <a:pPr lvl="1"/>
            <a:r>
              <a:rPr lang="en-US" dirty="0"/>
              <a:t>Amazon fine foods reviews </a:t>
            </a:r>
          </a:p>
          <a:p>
            <a:r>
              <a:rPr lang="en-US" dirty="0"/>
              <a:t>NLTK has some neat built in utilities for doing sentiment analysis</a:t>
            </a:r>
          </a:p>
          <a:p>
            <a:pPr lvl="1"/>
            <a:r>
              <a:rPr lang="en-US" dirty="0"/>
              <a:t>NLTK </a:t>
            </a:r>
            <a:r>
              <a:rPr lang="en-US" dirty="0" err="1"/>
              <a:t>sentimentAnalyzer</a:t>
            </a:r>
            <a:endParaRPr lang="en-US" dirty="0"/>
          </a:p>
          <a:p>
            <a:pPr lvl="1"/>
            <a:r>
              <a:rPr lang="en-US" dirty="0"/>
              <a:t>NLTK VADER sentiment intensity analyzer</a:t>
            </a:r>
          </a:p>
          <a:p>
            <a:pPr lvl="2"/>
            <a:r>
              <a:rPr lang="en-US" dirty="0"/>
              <a:t>Valence aware dictionary and sentiment reasoner sentiment analyzer</a:t>
            </a:r>
          </a:p>
          <a:p>
            <a:pPr lvl="2"/>
            <a:r>
              <a:rPr lang="en-US" dirty="0"/>
              <a:t>It’s a lexicon and rule based sentient analysis tool specifically created for working with social media texts</a:t>
            </a:r>
          </a:p>
        </p:txBody>
      </p:sp>
    </p:spTree>
    <p:extLst>
      <p:ext uri="{BB962C8B-B14F-4D97-AF65-F5344CB8AC3E}">
        <p14:creationId xmlns:p14="http://schemas.microsoft.com/office/powerpoint/2010/main" val="112176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9BAE1-5FC3-47EC-B27B-2085B4C8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568" y="251294"/>
            <a:ext cx="11148227" cy="591892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90C85-0DCF-4E09-B90E-E1C602145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85011-55F4-4C1F-B4C4-BD1376985E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8633" y="1173379"/>
            <a:ext cx="11137644" cy="4511243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7AAB4A-FA41-4DC7-9031-5F5F755ED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079341"/>
            <a:ext cx="10562228" cy="271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5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5439F-16EB-4B51-8D7E-92D991A0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117" y="251294"/>
            <a:ext cx="11148227" cy="489343"/>
          </a:xfrm>
        </p:spPr>
        <p:txBody>
          <a:bodyPr>
            <a:normAutofit fontScale="90000"/>
          </a:bodyPr>
          <a:lstStyle/>
          <a:p>
            <a:r>
              <a:rPr lang="en-US" dirty="0"/>
              <a:t>Sentence boundary detection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F1FD7A-AE36-4445-81D9-F58700E1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98F5A-F586-4679-98E7-799F089378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0703" y="990072"/>
            <a:ext cx="11137644" cy="4511243"/>
          </a:xfrm>
        </p:spPr>
        <p:txBody>
          <a:bodyPr/>
          <a:lstStyle/>
          <a:p>
            <a:r>
              <a:rPr lang="en-US" dirty="0"/>
              <a:t>Several ways – </a:t>
            </a:r>
            <a:r>
              <a:rPr lang="en-US" dirty="0" err="1"/>
              <a:t>nltk</a:t>
            </a:r>
            <a:r>
              <a:rPr lang="en-US" dirty="0"/>
              <a:t> </a:t>
            </a:r>
            <a:r>
              <a:rPr lang="en-US" b="0" dirty="0" err="1"/>
              <a:t>PunktSentenceTokenizer</a:t>
            </a:r>
            <a:endParaRPr lang="en-US" b="0" dirty="0"/>
          </a:p>
          <a:p>
            <a:r>
              <a:rPr lang="en-US" dirty="0"/>
              <a:t>It is an unsupervised trainable model</a:t>
            </a:r>
          </a:p>
          <a:p>
            <a:pPr lvl="1"/>
            <a:r>
              <a:rPr lang="en-US" dirty="0"/>
              <a:t>Trained on unlabeled data </a:t>
            </a:r>
          </a:p>
          <a:p>
            <a:pPr lvl="1"/>
            <a:r>
              <a:rPr lang="en-US" dirty="0"/>
              <a:t>Text that is not split into sentences</a:t>
            </a:r>
          </a:p>
          <a:p>
            <a:r>
              <a:rPr lang="en-US" dirty="0"/>
              <a:t>Training a </a:t>
            </a:r>
            <a:r>
              <a:rPr lang="en-US" dirty="0" err="1"/>
              <a:t>Punkt</a:t>
            </a:r>
            <a:r>
              <a:rPr lang="en-US" dirty="0"/>
              <a:t> sentence tokenizer</a:t>
            </a:r>
          </a:p>
          <a:p>
            <a:pPr lvl="1"/>
            <a:r>
              <a:rPr lang="en-US" dirty="0"/>
              <a:t>Build corpus to train our tokenizer</a:t>
            </a:r>
          </a:p>
          <a:p>
            <a:pPr lvl="1"/>
            <a:r>
              <a:rPr lang="en-US" dirty="0"/>
              <a:t>Training</a:t>
            </a:r>
          </a:p>
          <a:p>
            <a:pPr lvl="1"/>
            <a:r>
              <a:rPr lang="en-US" dirty="0"/>
              <a:t>Test</a:t>
            </a:r>
          </a:p>
          <a:p>
            <a:pPr lvl="1"/>
            <a:r>
              <a:rPr lang="en-US" dirty="0"/>
              <a:t>Adding more abbreviations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BB699-841E-469E-8B19-C7352680B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424" y="3556776"/>
            <a:ext cx="6181519" cy="16001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4C4769-4FFC-46B0-A314-8F8B9029C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819" y="5594003"/>
            <a:ext cx="93853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7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AA1AA-5C2B-49FD-B0F6-4F5F5AAF8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 &amp; Lemmatization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7E3D3-5315-423B-ACB2-9B77E90C8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9746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EAABAE242569448CF4C83A465BC308" ma:contentTypeVersion="2" ma:contentTypeDescription="Create a new document." ma:contentTypeScope="" ma:versionID="dbc77254c7845b390da278ee17014f3a">
  <xsd:schema xmlns:xsd="http://www.w3.org/2001/XMLSchema" xmlns:xs="http://www.w3.org/2001/XMLSchema" xmlns:p="http://schemas.microsoft.com/office/2006/metadata/properties" xmlns:ns2="15d5a492-e376-4d3f-bd83-a3d99322272c" targetNamespace="http://schemas.microsoft.com/office/2006/metadata/properties" ma:root="true" ma:fieldsID="3f807504a8d2e4e1b9d161a7efa17c14" ns2:_="">
    <xsd:import namespace="15d5a492-e376-4d3f-bd83-a3d9932227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5a492-e376-4d3f-bd83-a3d9932227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7F5377F-F99A-42E4-BCD1-C7F57D5A1931}"/>
</file>

<file path=customXml/itemProps2.xml><?xml version="1.0" encoding="utf-8"?>
<ds:datastoreItem xmlns:ds="http://schemas.openxmlformats.org/officeDocument/2006/customXml" ds:itemID="{298E9A66-46B4-4317-8890-95DF8DFC65B5}"/>
</file>

<file path=customXml/itemProps3.xml><?xml version="1.0" encoding="utf-8"?>
<ds:datastoreItem xmlns:ds="http://schemas.openxmlformats.org/officeDocument/2006/customXml" ds:itemID="{96043A4D-9214-4D2A-BE55-DE38111B379C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1281</TotalTime>
  <Words>2144</Words>
  <Application>Microsoft Office PowerPoint</Application>
  <PresentationFormat>Widescreen</PresentationFormat>
  <Paragraphs>431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1" baseType="lpstr">
      <vt:lpstr>Arial</vt:lpstr>
      <vt:lpstr>Century Gothic</vt:lpstr>
      <vt:lpstr>Wingdings 3</vt:lpstr>
      <vt:lpstr>Wisp</vt:lpstr>
      <vt:lpstr>Natural language processing</vt:lpstr>
      <vt:lpstr>Tokenization</vt:lpstr>
      <vt:lpstr>NLP preprocessing pipeline</vt:lpstr>
      <vt:lpstr>Tokenization</vt:lpstr>
      <vt:lpstr>Sentence tokenization</vt:lpstr>
      <vt:lpstr>Contd..</vt:lpstr>
      <vt:lpstr>Contd..</vt:lpstr>
      <vt:lpstr>Sentence boundary detection</vt:lpstr>
      <vt:lpstr>Stemming &amp; Lemmatization</vt:lpstr>
      <vt:lpstr>Stemmer</vt:lpstr>
      <vt:lpstr>Other stemmers</vt:lpstr>
      <vt:lpstr>Lemmatization</vt:lpstr>
      <vt:lpstr>Lemmatization vs Stemming</vt:lpstr>
      <vt:lpstr>Text similarity</vt:lpstr>
      <vt:lpstr>Distance measurement in text mining</vt:lpstr>
      <vt:lpstr>Edit distance</vt:lpstr>
      <vt:lpstr>Example</vt:lpstr>
      <vt:lpstr>Contd..</vt:lpstr>
      <vt:lpstr>Exercises </vt:lpstr>
      <vt:lpstr>Levenshtein distance</vt:lpstr>
      <vt:lpstr>Text segmentation</vt:lpstr>
      <vt:lpstr>Discourse segmentation</vt:lpstr>
      <vt:lpstr>Why segmenting a text into multi paragraph unit</vt:lpstr>
      <vt:lpstr>Example</vt:lpstr>
      <vt:lpstr>TextTiling algorithm</vt:lpstr>
      <vt:lpstr>What is the hypothesis behind texttiling</vt:lpstr>
      <vt:lpstr>Detection of topic shifts</vt:lpstr>
      <vt:lpstr>Computing lexical scores at gaps between sentences</vt:lpstr>
      <vt:lpstr>Contd..</vt:lpstr>
      <vt:lpstr>Contd..</vt:lpstr>
      <vt:lpstr>PowerPoint Presentation</vt:lpstr>
      <vt:lpstr>Topic modelling</vt:lpstr>
      <vt:lpstr>Example – Topic modelling</vt:lpstr>
      <vt:lpstr>LDA</vt:lpstr>
      <vt:lpstr>Contd..</vt:lpstr>
      <vt:lpstr>Dirichlet distribution</vt:lpstr>
      <vt:lpstr>Contd..</vt:lpstr>
      <vt:lpstr>Contd..</vt:lpstr>
      <vt:lpstr>Contd..</vt:lpstr>
      <vt:lpstr>LSA example</vt:lpstr>
      <vt:lpstr>Contd..</vt:lpstr>
      <vt:lpstr>Contd..</vt:lpstr>
      <vt:lpstr>Contd..</vt:lpstr>
      <vt:lpstr>Contd..</vt:lpstr>
      <vt:lpstr>Contd..</vt:lpstr>
      <vt:lpstr>Evaluation of topic modelling</vt:lpstr>
      <vt:lpstr>Vectorization</vt:lpstr>
      <vt:lpstr>What is vectorization of text</vt:lpstr>
      <vt:lpstr>Word representation – one hot</vt:lpstr>
      <vt:lpstr>From one hot to word embedding</vt:lpstr>
      <vt:lpstr>Documents as vectors</vt:lpstr>
      <vt:lpstr>Key concept - Centroid</vt:lpstr>
      <vt:lpstr>Contd..</vt:lpstr>
      <vt:lpstr>Theoretically best query</vt:lpstr>
      <vt:lpstr>Similarity measures</vt:lpstr>
      <vt:lpstr>Similarity measure : Cosine</vt:lpstr>
      <vt:lpstr>Similarity measure : Euclidian</vt:lpstr>
      <vt:lpstr>Motivation</vt:lpstr>
      <vt:lpstr>TF-IDF</vt:lpstr>
      <vt:lpstr>Contd..</vt:lpstr>
      <vt:lpstr>Contd..</vt:lpstr>
      <vt:lpstr>Tf-idf in python</vt:lpstr>
      <vt:lpstr>PowerPoint Presentation</vt:lpstr>
      <vt:lpstr>Contd..</vt:lpstr>
      <vt:lpstr>Sentiment analysis</vt:lpstr>
      <vt:lpstr>What is sentiment analysis</vt:lpstr>
      <vt:lpstr>Contd..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ML</dc:title>
  <dc:creator>Ghosh, Ranadhir</dc:creator>
  <cp:lastModifiedBy>Ghosh, Ranadhir</cp:lastModifiedBy>
  <cp:revision>26</cp:revision>
  <dcterms:created xsi:type="dcterms:W3CDTF">2020-02-13T14:15:41Z</dcterms:created>
  <dcterms:modified xsi:type="dcterms:W3CDTF">2020-02-15T13:56:24Z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0x010100EDEAABAE242569448CF4C83A465BC308</vt:lpwstr>
  </property>
</Properties>
</file>